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7"/>
  </p:notesMasterIdLst>
  <p:handoutMasterIdLst>
    <p:handoutMasterId r:id="rId78"/>
  </p:handoutMasterIdLst>
  <p:sldIdLst>
    <p:sldId id="386" r:id="rId2"/>
    <p:sldId id="387" r:id="rId3"/>
    <p:sldId id="388" r:id="rId4"/>
    <p:sldId id="434" r:id="rId5"/>
    <p:sldId id="435" r:id="rId6"/>
    <p:sldId id="389" r:id="rId7"/>
    <p:sldId id="390" r:id="rId8"/>
    <p:sldId id="399" r:id="rId9"/>
    <p:sldId id="266" r:id="rId10"/>
    <p:sldId id="289" r:id="rId11"/>
    <p:sldId id="290" r:id="rId12"/>
    <p:sldId id="264" r:id="rId13"/>
    <p:sldId id="322" r:id="rId14"/>
    <p:sldId id="304" r:id="rId15"/>
    <p:sldId id="342" r:id="rId16"/>
    <p:sldId id="411" r:id="rId17"/>
    <p:sldId id="415" r:id="rId18"/>
    <p:sldId id="416" r:id="rId19"/>
    <p:sldId id="273" r:id="rId20"/>
    <p:sldId id="417" r:id="rId21"/>
    <p:sldId id="307" r:id="rId22"/>
    <p:sldId id="313" r:id="rId23"/>
    <p:sldId id="312" r:id="rId24"/>
    <p:sldId id="382" r:id="rId25"/>
    <p:sldId id="348" r:id="rId26"/>
    <p:sldId id="330" r:id="rId27"/>
    <p:sldId id="331" r:id="rId28"/>
    <p:sldId id="431" r:id="rId29"/>
    <p:sldId id="323" r:id="rId30"/>
    <p:sldId id="410" r:id="rId31"/>
    <p:sldId id="432" r:id="rId32"/>
    <p:sldId id="423" r:id="rId33"/>
    <p:sldId id="349" r:id="rId34"/>
    <p:sldId id="308" r:id="rId35"/>
    <p:sldId id="436" r:id="rId36"/>
    <p:sldId id="350" r:id="rId37"/>
    <p:sldId id="409" r:id="rId38"/>
    <p:sldId id="317" r:id="rId39"/>
    <p:sldId id="318" r:id="rId40"/>
    <p:sldId id="319" r:id="rId41"/>
    <p:sldId id="361" r:id="rId42"/>
    <p:sldId id="383" r:id="rId43"/>
    <p:sldId id="320" r:id="rId44"/>
    <p:sldId id="355" r:id="rId45"/>
    <p:sldId id="321" r:id="rId46"/>
    <p:sldId id="384" r:id="rId47"/>
    <p:sldId id="419" r:id="rId48"/>
    <p:sldId id="418" r:id="rId49"/>
    <p:sldId id="420" r:id="rId50"/>
    <p:sldId id="362" r:id="rId51"/>
    <p:sldId id="359" r:id="rId52"/>
    <p:sldId id="356" r:id="rId53"/>
    <p:sldId id="351" r:id="rId54"/>
    <p:sldId id="352" r:id="rId55"/>
    <p:sldId id="357" r:id="rId56"/>
    <p:sldId id="421" r:id="rId57"/>
    <p:sldId id="324" r:id="rId58"/>
    <p:sldId id="412" r:id="rId59"/>
    <p:sldId id="413" r:id="rId60"/>
    <p:sldId id="408" r:id="rId61"/>
    <p:sldId id="424" r:id="rId62"/>
    <p:sldId id="427" r:id="rId63"/>
    <p:sldId id="385" r:id="rId64"/>
    <p:sldId id="366" r:id="rId65"/>
    <p:sldId id="358" r:id="rId66"/>
    <p:sldId id="425" r:id="rId67"/>
    <p:sldId id="426" r:id="rId68"/>
    <p:sldId id="326" r:id="rId69"/>
    <p:sldId id="407" r:id="rId70"/>
    <p:sldId id="364" r:id="rId71"/>
    <p:sldId id="375" r:id="rId72"/>
    <p:sldId id="374" r:id="rId73"/>
    <p:sldId id="429" r:id="rId74"/>
    <p:sldId id="430" r:id="rId75"/>
    <p:sldId id="405" r:id="rId7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008E40"/>
    <a:srgbClr val="00E266"/>
    <a:srgbClr val="00C85A"/>
    <a:srgbClr val="00A44A"/>
    <a:srgbClr val="008A3E"/>
    <a:srgbClr val="00A249"/>
    <a:srgbClr val="5DFFA6"/>
    <a:srgbClr val="00FF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4" autoAdjust="0"/>
    <p:restoredTop sz="75485" autoAdjust="0"/>
  </p:normalViewPr>
  <p:slideViewPr>
    <p:cSldViewPr snapToGrid="0">
      <p:cViewPr varScale="1">
        <p:scale>
          <a:sx n="85" d="100"/>
          <a:sy n="85" d="100"/>
        </p:scale>
        <p:origin x="1914" y="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112BC76-F7E1-44ED-ADF3-22BC6BE64F3A}" type="datetimeFigureOut">
              <a:rPr lang="en-GB" smtClean="0"/>
              <a:t>15/11/2017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3B107C-7ADE-4B56-A181-F5F0DF7B89CF}" type="datetimeFigureOut">
              <a:rPr lang="en-SG" smtClean="0"/>
              <a:t>15/11/2017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E1/E</a:t>
            </a:r>
            <a:r>
              <a:rPr lang="en-SG" baseline="0" dirty="0" smtClean="0"/>
              <a:t>2 </a:t>
            </a:r>
            <a:r>
              <a:rPr lang="en-SG" dirty="0" smtClean="0"/>
              <a:t>- Good Morning, I am &lt;&gt; and I am &lt;&gt;.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Welcome to the first day of the ISMPVMF retreat and your retreat</a:t>
            </a:r>
            <a:r>
              <a:rPr lang="en-SG" baseline="0" dirty="0" smtClean="0"/>
              <a:t> committee has planned for you an </a:t>
            </a:r>
            <a:r>
              <a:rPr lang="en-SG" dirty="0" smtClean="0"/>
              <a:t>interesting workshop – The code challenge. </a:t>
            </a:r>
          </a:p>
          <a:p>
            <a:pPr lvl="0"/>
            <a:r>
              <a:rPr lang="en-SG" dirty="0" smtClean="0"/>
              <a:t>E2 – Are you sure you are in the right place – this is not a TD retreat, what is coding</a:t>
            </a:r>
            <a:r>
              <a:rPr lang="en-SG" baseline="0" dirty="0" smtClean="0"/>
              <a:t> </a:t>
            </a:r>
            <a:r>
              <a:rPr lang="en-SG" dirty="0" smtClean="0"/>
              <a:t>doing here? It’s I-S-P-V-M-F you</a:t>
            </a:r>
            <a:r>
              <a:rPr lang="en-SG" baseline="0" dirty="0" smtClean="0"/>
              <a:t> know?</a:t>
            </a:r>
            <a:endParaRPr lang="en-US" dirty="0" smtClean="0"/>
          </a:p>
          <a:p>
            <a:pPr lvl="0"/>
            <a:endParaRPr lang="en-SG" dirty="0" smtClean="0"/>
          </a:p>
          <a:p>
            <a:pPr lvl="0"/>
            <a:r>
              <a:rPr lang="en-SG" dirty="0" smtClean="0"/>
              <a:t>E1 – Yes </a:t>
            </a:r>
            <a:r>
              <a:rPr lang="en-SG" dirty="0" err="1" smtClean="0"/>
              <a:t>yes</a:t>
            </a:r>
            <a:r>
              <a:rPr lang="en-SG" dirty="0" smtClean="0"/>
              <a:t>, I know it’s quite happening</a:t>
            </a:r>
            <a:r>
              <a:rPr lang="en-SG" baseline="0" dirty="0" smtClean="0"/>
              <a:t> right?</a:t>
            </a:r>
            <a:r>
              <a:rPr lang="en-SG" dirty="0" smtClean="0"/>
              <a:t> But this has been planned very much for this fantastic group of ISPVMF people.</a:t>
            </a:r>
          </a:p>
          <a:p>
            <a:pPr lvl="0"/>
            <a:r>
              <a:rPr lang="en-US" dirty="0" smtClean="0"/>
              <a:t>Today, you</a:t>
            </a:r>
            <a:r>
              <a:rPr lang="en-US" baseline="0" dirty="0" smtClean="0"/>
              <a:t> will be writing some real code to power a </a:t>
            </a:r>
            <a:r>
              <a:rPr lang="en-US" baseline="0" dirty="0" err="1" smtClean="0"/>
              <a:t>Rebot</a:t>
            </a:r>
            <a:r>
              <a:rPr lang="en-US" baseline="0" dirty="0" smtClean="0"/>
              <a:t>, a simple </a:t>
            </a:r>
            <a:r>
              <a:rPr lang="en-US" baseline="0" dirty="0" err="1" smtClean="0"/>
              <a:t>chatbot</a:t>
            </a:r>
            <a:r>
              <a:rPr lang="en-US" baseline="0" dirty="0" smtClean="0"/>
              <a:t> that you talk to on your very own phone.</a:t>
            </a:r>
            <a:endParaRPr lang="en-US" dirty="0" smtClean="0"/>
          </a:p>
          <a:p>
            <a:pPr lvl="0"/>
            <a:endParaRPr lang="en-US" dirty="0" smtClean="0"/>
          </a:p>
          <a:p>
            <a:r>
              <a:rPr lang="en-SG" dirty="0" smtClean="0"/>
              <a:t>E2 - You may think today’s session is a lesson on programming. But no, prior coding</a:t>
            </a:r>
            <a:r>
              <a:rPr lang="en-SG" baseline="0" dirty="0" smtClean="0"/>
              <a:t> skills or experience is not needed. </a:t>
            </a:r>
            <a:endParaRPr lang="en-S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Today is about showing </a:t>
            </a:r>
            <a:r>
              <a:rPr lang="en-SG" baseline="0" dirty="0" smtClean="0"/>
              <a:t>all of you a little code, but </a:t>
            </a:r>
            <a:r>
              <a:rPr lang="en-SG" dirty="0" smtClean="0"/>
              <a:t>to expose the logic and analytical thinking process behind it.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At the end, your</a:t>
            </a:r>
            <a:r>
              <a:rPr lang="en-SG" baseline="0" dirty="0" smtClean="0"/>
              <a:t> team </a:t>
            </a:r>
            <a:r>
              <a:rPr lang="en-SG" dirty="0" smtClean="0"/>
              <a:t>ca</a:t>
            </a:r>
            <a:r>
              <a:rPr lang="en-SG" baseline="0" dirty="0" smtClean="0"/>
              <a:t>n </a:t>
            </a:r>
            <a:r>
              <a:rPr lang="en-SG" dirty="0" smtClean="0"/>
              <a:t>challenge</a:t>
            </a:r>
            <a:r>
              <a:rPr lang="en-SG" baseline="0" dirty="0" smtClean="0"/>
              <a:t> </a:t>
            </a:r>
            <a:r>
              <a:rPr lang="en-SG" dirty="0" smtClean="0"/>
              <a:t>others to win prizes with pure logic. </a:t>
            </a:r>
          </a:p>
          <a:p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36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smtClean="0"/>
              <a:t>If </a:t>
            </a:r>
            <a:r>
              <a:rPr lang="en-US" sz="1300" dirty="0"/>
              <a:t>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problems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SG" sz="1300" dirty="0" smtClean="0"/>
              <a:t>So</a:t>
            </a:r>
            <a:r>
              <a:rPr lang="en-SG" sz="1300" baseline="0" dirty="0" smtClean="0"/>
              <a:t> </a:t>
            </a:r>
            <a:r>
              <a:rPr lang="en-SG" sz="1300" baseline="0" dirty="0" err="1" smtClean="0"/>
              <a:t>whats</a:t>
            </a:r>
            <a:r>
              <a:rPr lang="en-SG" sz="1300" baseline="0" dirty="0" smtClean="0"/>
              <a:t> python? Are we going to eat snake today?</a:t>
            </a:r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tell them that programming languages have also advanced. Its not always like it used to be.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3470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Visit this site if they </a:t>
            </a:r>
            <a:r>
              <a:rPr lang="en-GB" dirty="0" err="1" smtClean="0"/>
              <a:t>havent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5925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5485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7884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7808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827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(Pre-video) Now here’s a short video featuring people from diverse backgrounds like sports, musicians, CEOs, etc. sharing about programming.</a:t>
            </a:r>
          </a:p>
          <a:p>
            <a:endParaRPr lang="en-SG" dirty="0"/>
          </a:p>
          <a:p>
            <a:r>
              <a:rPr lang="en-SG" dirty="0" smtClean="0"/>
              <a:t>(Post-video) This video demonstrates the simple point that everybody can and should learn programming. Today’s session is about giving you a start on this journey.</a:t>
            </a:r>
          </a:p>
          <a:p>
            <a:endParaRPr lang="en-SG" dirty="0" smtClean="0"/>
          </a:p>
          <a:p>
            <a:r>
              <a:rPr lang="en-US" dirty="0" smtClean="0"/>
              <a:t>https://rebot.chat/materials/code-video.mp4</a:t>
            </a:r>
          </a:p>
          <a:p>
            <a:endParaRPr lang="en-US" dirty="0" smtClean="0"/>
          </a:p>
          <a:p>
            <a:r>
              <a:rPr lang="en-US" dirty="0" smtClean="0"/>
              <a:t>https://www.youtube.com/watch?v=jJkVRM-tUQA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01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audience</a:t>
            </a:r>
            <a:r>
              <a:rPr lang="en-GB" baseline="0" dirty="0" smtClean="0"/>
              <a:t> back to their daily work. Excel that they are familiar with.</a:t>
            </a:r>
          </a:p>
          <a:p>
            <a:r>
              <a:rPr lang="en-GB" baseline="0" dirty="0" smtClean="0"/>
              <a:t>So they could already have been doing this unknowingly.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408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</a:t>
            </a:r>
            <a:r>
              <a:rPr lang="en-GB" baseline="0" dirty="0" smtClean="0"/>
              <a:t> the code that is important. The Logic is the critical part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9904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Bring back to the logic/analytical thinking -&gt;</a:t>
            </a:r>
            <a:r>
              <a:rPr lang="en-US" baseline="0" dirty="0" smtClean="0"/>
              <a:t> to solve problems in a creative manner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95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2471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4622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1906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5221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8038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The famous Steve Jobs once said:…</a:t>
            </a:r>
          </a:p>
          <a:p>
            <a:endParaRPr lang="en-SG" dirty="0"/>
          </a:p>
          <a:p>
            <a:r>
              <a:rPr lang="en-SG" dirty="0" smtClean="0"/>
              <a:t>The equally famous personality in GIC circles has said….</a:t>
            </a:r>
          </a:p>
          <a:p>
            <a:endParaRPr lang="en-SG" dirty="0"/>
          </a:p>
          <a:p>
            <a:r>
              <a:rPr lang="en-SG" dirty="0" smtClean="0"/>
              <a:t>So let’s look forward to a fun-filled session to gain some handy coding skills which has a potential to blossom into a core skill for you to be Future Ready in the tech-driven business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8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5263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9061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69431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See trainer</a:t>
            </a:r>
            <a:r>
              <a:rPr lang="en-GB" baseline="0" dirty="0" smtClean="0"/>
              <a:t>-guide – Level 02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9061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3698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Bring them back to similarities</a:t>
            </a:r>
            <a:r>
              <a:rPr lang="en-GB" baseline="0" dirty="0" smtClean="0"/>
              <a:t> between a Word Document and 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286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9417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HTML tags just</a:t>
            </a:r>
            <a:r>
              <a:rPr lang="en-GB" baseline="0" dirty="0" smtClean="0"/>
              <a:t> define </a:t>
            </a:r>
            <a:r>
              <a:rPr lang="en-GB" dirty="0" smtClean="0"/>
              <a:t>containers, and containers</a:t>
            </a:r>
            <a:r>
              <a:rPr lang="en-GB" baseline="0" dirty="0" smtClean="0"/>
              <a:t> within containers. </a:t>
            </a:r>
            <a:r>
              <a:rPr lang="en-GB" baseline="0" dirty="0" err="1" smtClean="0"/>
              <a:t>Kinda</a:t>
            </a:r>
            <a:r>
              <a:rPr lang="en-GB" baseline="0" dirty="0" smtClean="0"/>
              <a:t> like inception the movie. If anyone has watched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Ask &amp; Pause for a while</a:t>
            </a:r>
            <a:r>
              <a:rPr lang="en-GB" baseline="0" dirty="0" smtClean="0"/>
              <a:t> to see if anyone makes some guesses..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55100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lets revisit</a:t>
            </a:r>
            <a:r>
              <a:rPr lang="en-GB" baseline="0" dirty="0" smtClean="0"/>
              <a:t>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4051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see the HTML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14304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slide</a:t>
            </a:r>
            <a:r>
              <a:rPr lang="en-GB" baseline="0" dirty="0" smtClean="0"/>
              <a:t> for visual cue. </a:t>
            </a:r>
          </a:p>
          <a:p>
            <a:r>
              <a:rPr lang="en-GB" baseline="0" dirty="0" smtClean="0"/>
              <a:t>Give a pause in presentation before turning the TAG into CONTAINER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18317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different TAGs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0937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Only need these</a:t>
            </a:r>
            <a:r>
              <a:rPr lang="en-GB" baseline="0" dirty="0" smtClean="0"/>
              <a:t> for today.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58008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back to </a:t>
            </a:r>
            <a:r>
              <a:rPr lang="en-US" dirty="0" err="1" smtClean="0"/>
              <a:t>rebot.chat</a:t>
            </a:r>
            <a:r>
              <a:rPr lang="en-US" dirty="0" smtClean="0"/>
              <a:t> &amp; click Level 03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See trainer</a:t>
            </a:r>
            <a:r>
              <a:rPr lang="en-GB" baseline="0" dirty="0" smtClean="0"/>
              <a:t>-guide – Level 03</a:t>
            </a:r>
            <a:endParaRPr lang="en-GB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066041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55498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44989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See trainer-guide Level 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684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35878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Close off the hands-on</a:t>
            </a:r>
            <a:r>
              <a:rPr lang="en-GB" baseline="0" dirty="0" smtClean="0"/>
              <a:t> session. 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reality – its not so easy. Many websites are complex, dynamic and have mixed codes and templates to generate.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09587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many </a:t>
            </a:r>
            <a:r>
              <a:rPr lang="en-GB" baseline="0" dirty="0" smtClean="0"/>
              <a:t>containers. How do you find the container that contains the data point that you want.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Go back to first-principles</a:t>
            </a:r>
            <a:r>
              <a:rPr lang="en-GB" b="1" baseline="0" dirty="0" smtClean="0"/>
              <a:t>.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97906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Lets see how a REAL website looks like.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0796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Do a short</a:t>
            </a:r>
            <a:r>
              <a:rPr lang="en-GB" baseline="0" dirty="0" smtClean="0"/>
              <a:t> demo of Google developer. Ask them to try it out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81562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109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7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92615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3871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 of today. </a:t>
            </a:r>
          </a:p>
          <a:p>
            <a:pPr marL="228600" indent="-228600">
              <a:buAutoNum type="arabicPeriod"/>
            </a:pPr>
            <a:r>
              <a:rPr lang="en-US" dirty="0" smtClean="0"/>
              <a:t>To learn</a:t>
            </a:r>
            <a:r>
              <a:rPr lang="en-US" baseline="0" dirty="0" smtClean="0"/>
              <a:t> a bit about coding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Also for you to get the opportunity to know people around you better.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And, most importantly, have fun! It’s a retreat </a:t>
            </a:r>
            <a:r>
              <a:rPr lang="en-US" baseline="0" dirty="0" err="1" smtClean="0"/>
              <a:t>afterall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3900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32013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Recap – HTML</a:t>
            </a:r>
            <a:r>
              <a:rPr lang="en-GB" baseline="0" dirty="0" smtClean="0"/>
              <a:t> made of Containers, and Containers of Containers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0542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96450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Solution</a:t>
            </a:r>
            <a:r>
              <a:rPr lang="en-GB" baseline="0" dirty="0" smtClean="0"/>
              <a:t> is at the bottom of this slide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0903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73561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See trainer-guide Level 04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9724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we have covered all four levels. Now they are Code-Fu Masters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69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11720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80594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424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Here’s the agenda for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67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1667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60156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66513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aseline="0" dirty="0" smtClean="0"/>
              <a:t>Ask </a:t>
            </a:r>
            <a:r>
              <a:rPr lang="en-GB" baseline="0" dirty="0" err="1" smtClean="0"/>
              <a:t>Gamemaster</a:t>
            </a:r>
            <a:r>
              <a:rPr lang="en-GB" baseline="0" dirty="0" smtClean="0"/>
              <a:t> for help to rearrange teams into groups of 6. So there will be 7 new teams x 6 people each.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Idea generation 7 groups of 6 - 15min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Pitch - 2 x 7 </a:t>
            </a:r>
            <a:r>
              <a:rPr lang="en-GB" baseline="0" dirty="0" err="1" smtClean="0"/>
              <a:t>mins</a:t>
            </a:r>
            <a:r>
              <a:rPr lang="en-GB" baseline="0" dirty="0" smtClean="0"/>
              <a:t>  - 15min</a:t>
            </a:r>
          </a:p>
          <a:p>
            <a:pPr marL="228600" indent="-228600">
              <a:buAutoNum type="arabicPeriod"/>
            </a:pPr>
            <a:r>
              <a:rPr lang="en-GB" dirty="0" smtClean="0"/>
              <a:t>Choose best 2</a:t>
            </a:r>
            <a:r>
              <a:rPr lang="en-GB" baseline="0" dirty="0" smtClean="0"/>
              <a:t> ideas </a:t>
            </a:r>
            <a:r>
              <a:rPr lang="en-GB" baseline="0" smtClean="0"/>
              <a:t>– 5-10min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75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798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SG" sz="1300" baseline="0" dirty="0" smtClean="0"/>
              <a:t>Why learn how to code? And how can it benefit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 smtClean="0"/>
              <a:t>Wonderwoman</a:t>
            </a:r>
            <a:r>
              <a:rPr lang="en-SG" baseline="0" dirty="0" smtClean="0"/>
              <a:t> for equality. The S represents both </a:t>
            </a:r>
            <a:r>
              <a:rPr lang="en-SG" baseline="0" dirty="0" err="1" smtClean="0"/>
              <a:t>superboy</a:t>
            </a:r>
            <a:r>
              <a:rPr lang="en-SG" baseline="0" dirty="0" smtClean="0"/>
              <a:t> and </a:t>
            </a:r>
            <a:r>
              <a:rPr lang="en-SG" baseline="0" dirty="0" err="1" smtClean="0"/>
              <a:t>supergirl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959478BD-D3BA-2045-AD99-A9F775F87DC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478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15/11/2017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15/11/2017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15/11/2017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15/11/2017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Light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46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71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15/11/2017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9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15/11/2017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15/11/2017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709" r:id="rId5"/>
    <p:sldLayoutId id="2147483712" r:id="rId6"/>
    <p:sldLayoutId id="2147483710" r:id="rId7"/>
    <p:sldLayoutId id="2147483663" r:id="rId8"/>
    <p:sldLayoutId id="2147483664" r:id="rId9"/>
    <p:sldLayoutId id="2147483665" r:id="rId10"/>
    <p:sldLayoutId id="2147483666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JkVRM-tUQ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rebot.chat/index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63050" cy="6858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1607343"/>
            <a:ext cx="9163050" cy="3777457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1059259"/>
            <a:ext cx="5016500" cy="3777457"/>
          </a:xfrm>
        </p:spPr>
        <p:txBody>
          <a:bodyPr>
            <a:normAutofit/>
          </a:bodyPr>
          <a:lstStyle/>
          <a:p>
            <a:pPr algn="l"/>
            <a:r>
              <a:rPr lang="en-SG" sz="6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Code Challenge</a:t>
            </a:r>
            <a: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48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/>
            </a:r>
            <a:br>
              <a:rPr lang="en-SG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SG" sz="2400" dirty="0" smtClean="0">
                <a:solidFill>
                  <a:schemeClr val="bg1"/>
                </a:solidFill>
              </a:rPr>
              <a:t>GIC ISPVMF Global Retreat 2017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7" y="228600"/>
            <a:ext cx="5235574" cy="52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01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464" t="15507" r="26201"/>
          <a:stretch/>
        </p:blipFill>
        <p:spPr>
          <a:xfrm>
            <a:off x="-29029" y="580570"/>
            <a:ext cx="9173029" cy="62774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31406" y="3914352"/>
            <a:ext cx="3806027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3587" y="2858813"/>
            <a:ext cx="1902371" cy="367861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</a:rPr>
              <a:t>Select “Python3”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03587" y="3409355"/>
            <a:ext cx="1408385" cy="7517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3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REPL: Basic Online Python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78" t="15551" r="23875" b="13193"/>
          <a:stretch/>
        </p:blipFill>
        <p:spPr>
          <a:xfrm>
            <a:off x="0" y="580572"/>
            <a:ext cx="9158514" cy="628468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367314" y="5312228"/>
            <a:ext cx="24238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2747824"/>
            <a:ext cx="9158513" cy="2143490"/>
          </a:xfrm>
          <a:prstGeom prst="rect">
            <a:avLst/>
          </a:prstGeom>
          <a:solidFill>
            <a:schemeClr val="bg1">
              <a:alpha val="59000"/>
            </a:schemeClr>
          </a:solidFill>
        </p:spPr>
        <p:txBody>
          <a:bodyPr wrap="none" rtlCol="0" anchor="ctr" anchorCtr="0">
            <a:no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Select “Continue as Anonymous”</a:t>
            </a:r>
            <a:endParaRPr lang="en-US" sz="48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40114" y="4281714"/>
            <a:ext cx="1494972" cy="11877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Yup, Everyone Can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02971" y="1088571"/>
            <a:ext cx="22206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4240" y="3193131"/>
            <a:ext cx="35950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Run your code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Save your changes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04571" y="1582057"/>
            <a:ext cx="928915" cy="16110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Print(“Hello World”)</a:t>
            </a:r>
          </a:p>
          <a:p>
            <a:pPr lvl="1"/>
            <a:r>
              <a:rPr lang="en-GB" dirty="0" smtClean="0"/>
              <a:t>Concept 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2"/>
            <a:r>
              <a:rPr lang="en-GB" dirty="0" smtClean="0"/>
              <a:t>Create a string variable “name”</a:t>
            </a:r>
          </a:p>
          <a:p>
            <a:pPr lvl="2"/>
            <a:r>
              <a:rPr lang="en-GB" dirty="0" smtClean="0"/>
              <a:t>Print “Hello, my name is …”</a:t>
            </a:r>
          </a:p>
          <a:p>
            <a:endParaRPr lang="en-GB" sz="1200" dirty="0" smtClean="0"/>
          </a:p>
          <a:p>
            <a:r>
              <a:rPr lang="en-GB" dirty="0" smtClean="0"/>
              <a:t>Main Course</a:t>
            </a:r>
          </a:p>
          <a:p>
            <a:pPr lvl="1"/>
            <a:r>
              <a:rPr lang="en-GB" dirty="0"/>
              <a:t>Concept of variable types </a:t>
            </a:r>
            <a:endParaRPr lang="en-GB" dirty="0" smtClean="0"/>
          </a:p>
          <a:p>
            <a:pPr lvl="2"/>
            <a:r>
              <a:rPr lang="en-GB" dirty="0" smtClean="0"/>
              <a:t>String (text) – What is “1” + “1” ? </a:t>
            </a:r>
          </a:p>
          <a:p>
            <a:pPr lvl="2"/>
            <a:r>
              <a:rPr lang="en-GB" dirty="0" smtClean="0"/>
              <a:t>Integer (whole numbers) – What is 1 + 1 ?</a:t>
            </a:r>
          </a:p>
          <a:p>
            <a:pPr lvl="2"/>
            <a:r>
              <a:rPr lang="en-GB" dirty="0" smtClean="0"/>
              <a:t>Float (represented with decimals)</a:t>
            </a:r>
            <a:endParaRPr lang="en-GB" dirty="0"/>
          </a:p>
          <a:p>
            <a:pPr lvl="1"/>
            <a:r>
              <a:rPr lang="en-GB" dirty="0"/>
              <a:t>Concept of (IF .. THEN .. ELSE)</a:t>
            </a:r>
          </a:p>
          <a:p>
            <a:endParaRPr lang="en-GB" sz="1200" dirty="0" smtClean="0"/>
          </a:p>
          <a:p>
            <a:r>
              <a:rPr lang="en-GB" dirty="0" smtClean="0"/>
              <a:t>Dessert </a:t>
            </a:r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Following a recipe: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Golden Quotes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06156" y="1369453"/>
            <a:ext cx="5494458" cy="4503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skills that programing brings out in every one of us is </a:t>
            </a:r>
            <a:r>
              <a:rPr lang="en-US" sz="32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logical/analytical thinking</a:t>
            </a:r>
            <a:r>
              <a:rPr lang="en-US" sz="3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ability to solve problems in a creative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manner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		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Hoe </a:t>
            </a:r>
            <a:r>
              <a:rPr lang="en-SG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Yin</a:t>
            </a:r>
            <a:endParaRPr lang="en-SG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224" r="37961" b="-224"/>
          <a:stretch/>
        </p:blipFill>
        <p:spPr>
          <a:xfrm>
            <a:off x="6696591" y="1369453"/>
            <a:ext cx="2207173" cy="46922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5481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GB" sz="16600" dirty="0"/>
          </a:p>
        </p:txBody>
      </p:sp>
      <p:sp>
        <p:nvSpPr>
          <p:cNvPr id="10" name="Rectangle 9"/>
          <p:cNvSpPr/>
          <p:nvPr/>
        </p:nvSpPr>
        <p:spPr>
          <a:xfrm>
            <a:off x="4834944" y="3519424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7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6717"/>
            <a:ext cx="2985077" cy="53068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Rebot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22" y="2371170"/>
            <a:ext cx="1112838" cy="11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3331378"/>
            <a:ext cx="9144000" cy="3535727"/>
            <a:chOff x="0" y="3331378"/>
            <a:chExt cx="9144000" cy="3535727"/>
          </a:xfrm>
        </p:grpSpPr>
        <p:sp>
          <p:nvSpPr>
            <p:cNvPr id="4" name="TextBox 3"/>
            <p:cNvSpPr txBox="1"/>
            <p:nvPr/>
          </p:nvSpPr>
          <p:spPr>
            <a:xfrm>
              <a:off x="893193" y="3849708"/>
              <a:ext cx="3958207" cy="2410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The 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core skills that programing brings out in every one of us is logical/analytical thinking and the ability to solve problems in a creative manner</a:t>
              </a:r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.</a:t>
              </a:r>
              <a:endParaRPr lang="en-SG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  <a:p>
              <a:pPr algn="r"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</a:t>
              </a:r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Hoe </a:t>
              </a:r>
              <a:r>
                <a:rPr lang="en-SG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Yin</a:t>
              </a:r>
              <a:endParaRPr lang="en-SG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3521" y="3331378"/>
              <a:ext cx="3480479" cy="353572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0" y="351007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7097" y="420620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1382" y="0"/>
            <a:ext cx="8942080" cy="3535727"/>
            <a:chOff x="51382" y="0"/>
            <a:chExt cx="8942080" cy="35357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3675" r="10130"/>
            <a:stretch/>
          </p:blipFill>
          <p:spPr>
            <a:xfrm>
              <a:off x="51382" y="0"/>
              <a:ext cx="3493814" cy="353572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73172" y="19271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SG" sz="16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endParaRPr lang="en-GB" sz="16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100269" y="888849"/>
              <a:ext cx="893193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  <a:buSzPct val="80000"/>
              </a:pPr>
              <a:r>
                <a:rPr lang="en-US" sz="16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00260" y="546662"/>
              <a:ext cx="396611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SG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Everybody in this country should learn how to program a computer…because it teaches you how to think.</a:t>
              </a:r>
            </a:p>
            <a:p>
              <a:pPr algn="r"/>
              <a:r>
                <a:rPr lang="en-SG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- Steve Jobs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600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an identity (alphanumeric)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7606" t="378" r="17545" b="11637"/>
          <a:stretch/>
        </p:blipFill>
        <p:spPr>
          <a:xfrm>
            <a:off x="-11290" y="603057"/>
            <a:ext cx="9166579" cy="626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911" y="3313961"/>
            <a:ext cx="7282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 has been integrated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with 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@</a:t>
            </a:r>
            <a:r>
              <a:rPr lang="en-GB" sz="4800" b="1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48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GB" sz="48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415" y="5796199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(hopefully) on your mobile phone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1240" y="2537612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practice.ipynb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with the tutorial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615"/>
            <a:ext cx="9144000" cy="517561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248288" y="1696784"/>
            <a:ext cx="2167573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8711" y="1050436"/>
            <a:ext cx="44247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Two Buttons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Try Your Code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solidFill>
                  <a:srgbClr val="FF0000"/>
                </a:solidFill>
              </a:rPr>
              <a:t>Send To </a:t>
            </a:r>
            <a:r>
              <a:rPr lang="en-US" sz="2400" dirty="0" err="1" smtClean="0">
                <a:solidFill>
                  <a:srgbClr val="FF0000"/>
                </a:solidFill>
              </a:rPr>
              <a:t>Rebot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74882" y="1468183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32821" y="3982112"/>
            <a:ext cx="3197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Write your code in this grey box area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40166" y="4347938"/>
            <a:ext cx="656341" cy="2766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 lnSpcReduction="10000"/>
          </a:bodyPr>
          <a:lstStyle/>
          <a:p>
            <a:r>
              <a:rPr lang="en-GB" sz="3200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endParaRPr lang="en-GB" sz="1200" dirty="0" smtClean="0"/>
          </a:p>
          <a:p>
            <a:r>
              <a:rPr lang="en-GB" sz="3200" dirty="0" smtClean="0"/>
              <a:t>Main 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endParaRPr lang="en-GB" sz="1200" dirty="0" smtClean="0"/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</a:t>
            </a:r>
            <a:r>
              <a:rPr lang="en-GB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</a:t>
            </a:r>
            <a:r>
              <a:rPr lang="en-GB" dirty="0" err="1" smtClean="0"/>
              <a:t>Rebot</a:t>
            </a:r>
            <a:r>
              <a:rPr lang="en-GB" dirty="0" smtClean="0"/>
              <a:t> work?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5" y="1769827"/>
            <a:ext cx="2489211" cy="4425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78" y="1769826"/>
            <a:ext cx="2838342" cy="44252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280" y="992331"/>
            <a:ext cx="1619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00B050"/>
                </a:solidFill>
              </a:rPr>
              <a:t>Your Chat</a:t>
            </a:r>
            <a:endParaRPr lang="en-GB" sz="2800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3934" y="992331"/>
            <a:ext cx="1693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rgbClr val="00B050"/>
                </a:solidFill>
              </a:rPr>
              <a:t>Your Code</a:t>
            </a:r>
            <a:endParaRPr lang="en-GB" sz="2800" b="1" dirty="0">
              <a:solidFill>
                <a:srgbClr val="00B050"/>
              </a:solidFill>
            </a:endParaRPr>
          </a:p>
        </p:txBody>
      </p:sp>
      <p:pic>
        <p:nvPicPr>
          <p:cNvPr id="11" name="Picture 2" descr="Image result for hamster wheel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6" r="21745"/>
          <a:stretch/>
        </p:blipFill>
        <p:spPr bwMode="auto">
          <a:xfrm>
            <a:off x="3184153" y="2722377"/>
            <a:ext cx="2542437" cy="241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107291" y="1417353"/>
            <a:ext cx="2692249" cy="4908913"/>
            <a:chOff x="3107291" y="1417353"/>
            <a:chExt cx="2692249" cy="4908913"/>
          </a:xfrm>
        </p:grpSpPr>
        <p:sp>
          <p:nvSpPr>
            <p:cNvPr id="3" name="Right Arrow 2"/>
            <p:cNvSpPr/>
            <p:nvPr/>
          </p:nvSpPr>
          <p:spPr>
            <a:xfrm>
              <a:off x="3111204" y="1834397"/>
              <a:ext cx="2688336" cy="499813"/>
            </a:xfrm>
            <a:prstGeom prst="rightArrow">
              <a:avLst>
                <a:gd name="adj1" fmla="val 64636"/>
                <a:gd name="adj2" fmla="val 6764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ight Arrow 11"/>
            <p:cNvSpPr/>
            <p:nvPr/>
          </p:nvSpPr>
          <p:spPr>
            <a:xfrm rot="10800000">
              <a:off x="3107293" y="5457120"/>
              <a:ext cx="2688336" cy="499813"/>
            </a:xfrm>
            <a:prstGeom prst="rightArrow">
              <a:avLst>
                <a:gd name="adj1" fmla="val 64636"/>
                <a:gd name="adj2" fmla="val 67649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07291" y="1417353"/>
              <a:ext cx="2688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Messages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07291" y="5956934"/>
              <a:ext cx="2688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Messages</a:t>
              </a:r>
              <a:endParaRPr lang="en-GB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97835" y="3493008"/>
            <a:ext cx="1789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err="1" smtClean="0"/>
              <a:t>Chatbot</a:t>
            </a:r>
            <a:r>
              <a:rPr lang="en-GB" sz="2800" b="1" dirty="0" smtClean="0"/>
              <a:t> UI</a:t>
            </a:r>
            <a:endParaRPr lang="en-GB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778561" y="3493008"/>
            <a:ext cx="1719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smtClean="0"/>
              <a:t>Data Logic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38300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Web-scraping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Scrape Data </a:t>
            </a:r>
            <a:r>
              <a:rPr lang="en-SG" smtClean="0"/>
              <a:t>From Websites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9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HTML Tags</a:t>
            </a:r>
          </a:p>
          <a:p>
            <a:pPr lvl="1"/>
            <a:r>
              <a:rPr lang="en-GB" dirty="0" smtClean="0"/>
              <a:t>Open tags &lt;HTML&gt;</a:t>
            </a:r>
          </a:p>
          <a:p>
            <a:pPr lvl="1"/>
            <a:r>
              <a:rPr lang="en-GB" dirty="0" smtClean="0"/>
              <a:t>Close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HTML&gt;</a:t>
            </a:r>
          </a:p>
          <a:p>
            <a:r>
              <a:rPr lang="en-GB" sz="3200" dirty="0" smtClean="0"/>
              <a:t>Let’s see how to scrape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lee hsien loong sudoku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14364"/>
          <a:stretch/>
        </p:blipFill>
        <p:spPr bwMode="auto">
          <a:xfrm>
            <a:off x="1247421" y="962350"/>
            <a:ext cx="6649157" cy="57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ee hsien loong sudoku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9" t="6591" r="23682" b="7731"/>
          <a:stretch/>
        </p:blipFill>
        <p:spPr bwMode="auto">
          <a:xfrm>
            <a:off x="5023556" y="1301551"/>
            <a:ext cx="2463824" cy="246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0" y="179875"/>
            <a:ext cx="9144000" cy="60305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So, Guess Who Wrote This?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98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03 Web-scraping</a:t>
            </a:r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2966" y="379062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Sexy Italicized Words!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2966" y="4210132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&lt;font </a:t>
            </a:r>
            <a:r>
              <a:rPr lang="en-GB" sz="24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=“green”&gt;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Green is the new black!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&lt;/font&gt;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66" y="336335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&lt;b&gt;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I AM BOLD!</a:t>
            </a:r>
            <a:r>
              <a:rPr lang="en-GB" sz="2400" dirty="0">
                <a:solidFill>
                  <a:srgbClr val="00B050"/>
                </a:solidFill>
                <a:latin typeface="Arial Narrow" panose="020B0606020202030204" pitchFamily="34" charset="0"/>
              </a:rPr>
              <a:t>&lt;/b&gt;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966" y="2936083"/>
            <a:ext cx="8432908" cy="3746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Hello World!</a:t>
            </a:r>
            <a:endParaRPr lang="en-GB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141096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 smtClean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   &lt;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32842" y="2007478"/>
            <a:ext cx="7730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 smtClean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pPr algn="r"/>
            <a:r>
              <a:rPr lang="en-GB" sz="2800" dirty="0">
                <a:latin typeface="Arial Narrow" panose="020B0606020202030204" pitchFamily="34" charset="0"/>
              </a:rPr>
              <a:t>  </a:t>
            </a:r>
            <a:endParaRPr lang="en-GB" sz="2800" dirty="0">
              <a:solidFill>
                <a:srgbClr val="00B050"/>
              </a:solidFill>
              <a:latin typeface="Arial Narrow" panose="020B0606020202030204" pitchFamily="34" charset="0"/>
            </a:endParaRPr>
          </a:p>
          <a:p>
            <a:pPr algn="r"/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Tags for Today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79801" y="1933906"/>
            <a:ext cx="240322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&lt;html&gt;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body&gt;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p</a:t>
            </a:r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&lt;span&gt;</a:t>
            </a: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53110" y="1933906"/>
            <a:ext cx="256031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&lt;/html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&lt;/body</a:t>
            </a:r>
            <a:r>
              <a:rPr lang="en-GB" sz="4400" dirty="0">
                <a:solidFill>
                  <a:srgbClr val="00B050"/>
                </a:solidFill>
                <a:latin typeface="Arial Black" panose="020B0A04020102020204" pitchFamily="34" charset="0"/>
              </a:rPr>
              <a:t>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&lt;/p&gt;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&lt;/span&gt;</a:t>
            </a: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&lt;/td&gt;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pPr algn="r"/>
            <a:r>
              <a:rPr lang="en-GB" sz="4400" dirty="0" smtClean="0">
                <a:solidFill>
                  <a:srgbClr val="00B050"/>
                </a:solidFill>
                <a:latin typeface="Arial Black" panose="020B0A04020102020204" pitchFamily="34" charset="0"/>
              </a:rPr>
              <a:t>&lt;/div&gt;</a:t>
            </a:r>
            <a:endParaRPr lang="en-GB" sz="44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Never fear! Only need these today.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19867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155497" y="930797"/>
            <a:ext cx="1103086" cy="49348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61754" y="3373226"/>
            <a:ext cx="32679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Click on “Fork” to make a copy of the tutorial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361542" y="1543014"/>
            <a:ext cx="553358" cy="18302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0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28137"/>
          <a:stretch/>
        </p:blipFill>
        <p:spPr>
          <a:xfrm>
            <a:off x="-1" y="603056"/>
            <a:ext cx="9144001" cy="6254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Give it a Try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97988" y="1285875"/>
            <a:ext cx="2559512" cy="3619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042" y="3477247"/>
            <a:ext cx="46518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You should see </a:t>
            </a:r>
            <a:r>
              <a:rPr lang="en-US" sz="3200" b="1" u="sng" dirty="0" smtClean="0">
                <a:solidFill>
                  <a:srgbClr val="FF0000"/>
                </a:solidFill>
              </a:rPr>
              <a:t>three</a:t>
            </a:r>
            <a:r>
              <a:rPr lang="en-US" sz="3200" b="1" dirty="0" smtClean="0">
                <a:solidFill>
                  <a:srgbClr val="FF0000"/>
                </a:solidFill>
              </a:rPr>
              <a:t> files: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main.py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example.html</a:t>
            </a:r>
          </a:p>
          <a:p>
            <a:pPr marL="285750" indent="-285750">
              <a:buFontTx/>
              <a:buChar char="-"/>
            </a:pPr>
            <a:r>
              <a:rPr lang="en-US" sz="3200" b="1" dirty="0" smtClean="0">
                <a:solidFill>
                  <a:srgbClr val="FF0000"/>
                </a:solidFill>
              </a:rPr>
              <a:t>rebot.py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647042" y="1737186"/>
            <a:ext cx="420915" cy="1740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96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lee hsien loong sudok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6845"/>
            <a:ext cx="9144921" cy="51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4958" y="191783"/>
            <a:ext cx="764257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 used to enjoy this; it is a long time since I’ve done anything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last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 wrote was a Sudoku solver in C++ 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several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years ago, so I’m out of date</a:t>
            </a: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Prime Minister Lee </a:t>
            </a:r>
            <a:r>
              <a:rPr lang="en-S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Hsien</a:t>
            </a:r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S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Loong</a:t>
            </a:r>
            <a:endParaRPr lang="en-SG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71" y="-248358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endParaRPr lang="en-GB" sz="16600" dirty="0"/>
          </a:p>
        </p:txBody>
      </p:sp>
      <p:sp>
        <p:nvSpPr>
          <p:cNvPr id="11" name="Rectangle 10"/>
          <p:cNvSpPr/>
          <p:nvPr/>
        </p:nvSpPr>
        <p:spPr>
          <a:xfrm>
            <a:off x="8110273" y="-248358"/>
            <a:ext cx="8931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US" sz="16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36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668528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8528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smtClean="0"/>
              <a:t>For example. “Quarterly reporting.doc”, “Mydocument.html”, </a:t>
            </a:r>
            <a:r>
              <a:rPr lang="en-GB" sz="1200" dirty="0" smtClean="0">
                <a:hlinkClick r:id="rId3"/>
              </a:rPr>
              <a:t>http://rebot.chat/index.html</a:t>
            </a:r>
            <a:r>
              <a:rPr lang="en-GB" sz="1200" dirty="0" smtClean="0"/>
              <a:t>.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668529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content within the document</a:t>
            </a:r>
          </a:p>
          <a:p>
            <a:r>
              <a:rPr lang="en-GB" sz="1200" dirty="0" smtClean="0"/>
              <a:t>Extract the file content as </a:t>
            </a:r>
            <a:r>
              <a:rPr lang="en-GB" sz="1200" dirty="0" err="1" smtClean="0"/>
              <a:t>bytecode</a:t>
            </a:r>
            <a:r>
              <a:rPr lang="en-GB" sz="1200" dirty="0" smtClean="0"/>
              <a:t> literals directly from the document.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8529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proper HTML format</a:t>
            </a:r>
          </a:p>
          <a:p>
            <a:r>
              <a:rPr lang="en-GB" sz="1200" dirty="0" smtClean="0"/>
              <a:t>Creates a clean HTML format of the content, which is then readable by the extraction logic.</a:t>
            </a:r>
            <a:endParaRPr lang="en-GB" sz="1200" dirty="0"/>
          </a:p>
        </p:txBody>
      </p:sp>
      <p:sp>
        <p:nvSpPr>
          <p:cNvPr id="14" name="Rectangle 13"/>
          <p:cNvSpPr/>
          <p:nvPr/>
        </p:nvSpPr>
        <p:spPr>
          <a:xfrm>
            <a:off x="668528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</a:p>
          <a:p>
            <a:r>
              <a:rPr lang="en-GB" sz="1200" dirty="0" smtClean="0"/>
              <a:t>Use the </a:t>
            </a:r>
            <a:r>
              <a:rPr lang="en-GB" sz="1200" dirty="0" err="1" smtClean="0"/>
              <a:t>rebot</a:t>
            </a:r>
            <a:r>
              <a:rPr lang="en-GB" sz="1200" dirty="0" smtClean="0"/>
              <a:t> library to search for the container that we need, including any specific class properties into the search criteria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62152" y="1079746"/>
            <a:ext cx="81793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Step 1: Tell python that you want to use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library.</a:t>
            </a:r>
          </a:p>
          <a:p>
            <a:r>
              <a:rPr lang="en-GB" sz="2000" b="1" dirty="0" smtClean="0"/>
              <a:t>import </a:t>
            </a:r>
            <a:r>
              <a:rPr lang="en-GB" sz="2000" b="1" dirty="0" err="1" smtClean="0"/>
              <a:t>rebot</a:t>
            </a:r>
            <a:endParaRPr lang="en-GB" sz="2000" b="1" dirty="0" smtClean="0"/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2: Keep the filename in a variable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ie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. container)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filename </a:t>
            </a:r>
            <a:r>
              <a:rPr lang="en-GB" sz="2000" b="1" dirty="0"/>
              <a:t>= "</a:t>
            </a:r>
            <a:r>
              <a:rPr lang="en-GB" sz="2000" b="1" dirty="0" smtClean="0"/>
              <a:t>example.html"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3: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give you the contents in the file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content </a:t>
            </a:r>
            <a:r>
              <a:rPr lang="en-GB" sz="2000" b="1" dirty="0"/>
              <a:t>= </a:t>
            </a:r>
            <a:r>
              <a:rPr lang="en-GB" sz="2000" b="1" dirty="0" err="1"/>
              <a:t>rebot.getContent</a:t>
            </a:r>
            <a:r>
              <a:rPr lang="en-GB" sz="2000" b="1" dirty="0"/>
              <a:t>(filename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4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Ask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rebot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to convert the content to proper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html </a:t>
            </a:r>
            <a:r>
              <a:rPr lang="en-GB" sz="2000" b="1" dirty="0"/>
              <a:t>= </a:t>
            </a:r>
            <a:r>
              <a:rPr lang="en-GB" sz="2000" b="1" dirty="0" err="1"/>
              <a:t>rebot.getHtml</a:t>
            </a:r>
            <a:r>
              <a:rPr lang="en-GB" sz="2000" b="1" dirty="0"/>
              <a:t>(content</a:t>
            </a:r>
            <a:r>
              <a:rPr lang="en-GB" sz="2000" b="1" dirty="0" smtClean="0"/>
              <a:t>)</a:t>
            </a:r>
          </a:p>
          <a:p>
            <a:endParaRPr lang="en-GB" sz="2000" dirty="0" smtClean="0"/>
          </a:p>
          <a:p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# Step 5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: Search for the container in the HTML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data = </a:t>
            </a:r>
            <a:r>
              <a:rPr lang="en-GB" sz="2000" b="1" dirty="0" err="1" smtClean="0"/>
              <a:t>html.search</a:t>
            </a:r>
            <a:r>
              <a:rPr lang="en-GB" sz="2000" b="1" dirty="0" smtClean="0"/>
              <a:t>("</a:t>
            </a:r>
            <a:r>
              <a:rPr lang="en-GB" sz="2000" b="1" dirty="0" smtClean="0">
                <a:solidFill>
                  <a:srgbClr val="00B050"/>
                </a:solidFill>
              </a:rPr>
              <a:t>span</a:t>
            </a:r>
            <a:r>
              <a:rPr lang="en-GB" sz="2000" b="1" dirty="0" smtClean="0"/>
              <a:t>", "</a:t>
            </a:r>
            <a:r>
              <a:rPr lang="en-GB" sz="2000" b="1" dirty="0" smtClean="0">
                <a:solidFill>
                  <a:srgbClr val="FF0000"/>
                </a:solidFill>
              </a:rPr>
              <a:t>class</a:t>
            </a:r>
            <a:r>
              <a:rPr lang="en-GB" sz="2000" b="1" dirty="0" smtClean="0"/>
              <a:t>", "target")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# Finally! Show the data </a:t>
            </a:r>
            <a:endParaRPr lang="en-GB" sz="20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2000" b="1" dirty="0" smtClean="0"/>
              <a:t>print(data)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smtClean="0"/>
              <a:t>Web-scraping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0055" b="22425"/>
          <a:stretch/>
        </p:blipFill>
        <p:spPr>
          <a:xfrm>
            <a:off x="1" y="2415096"/>
            <a:ext cx="9133490" cy="4417504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0" y="2387600"/>
            <a:ext cx="9144000" cy="4470400"/>
          </a:xfrm>
          <a:custGeom>
            <a:avLst/>
            <a:gdLst>
              <a:gd name="connsiteX0" fmla="*/ 6082863 w 9144000"/>
              <a:gd name="connsiteY0" fmla="*/ 2717101 h 4470400"/>
              <a:gd name="connsiteX1" fmla="*/ 6030310 w 9144000"/>
              <a:gd name="connsiteY1" fmla="*/ 2769654 h 4470400"/>
              <a:gd name="connsiteX2" fmla="*/ 6030310 w 9144000"/>
              <a:gd name="connsiteY2" fmla="*/ 2979860 h 4470400"/>
              <a:gd name="connsiteX3" fmla="*/ 6082863 w 9144000"/>
              <a:gd name="connsiteY3" fmla="*/ 3032413 h 4470400"/>
              <a:gd name="connsiteX4" fmla="*/ 9015247 w 9144000"/>
              <a:gd name="connsiteY4" fmla="*/ 3032413 h 4470400"/>
              <a:gd name="connsiteX5" fmla="*/ 9067800 w 9144000"/>
              <a:gd name="connsiteY5" fmla="*/ 2979860 h 4470400"/>
              <a:gd name="connsiteX6" fmla="*/ 9067800 w 9144000"/>
              <a:gd name="connsiteY6" fmla="*/ 2769654 h 4470400"/>
              <a:gd name="connsiteX7" fmla="*/ 9015247 w 9144000"/>
              <a:gd name="connsiteY7" fmla="*/ 2717101 h 4470400"/>
              <a:gd name="connsiteX8" fmla="*/ 930167 w 9144000"/>
              <a:gd name="connsiteY8" fmla="*/ 2030861 h 4470400"/>
              <a:gd name="connsiteX9" fmla="*/ 877614 w 9144000"/>
              <a:gd name="connsiteY9" fmla="*/ 2083414 h 4470400"/>
              <a:gd name="connsiteX10" fmla="*/ 877614 w 9144000"/>
              <a:gd name="connsiteY10" fmla="*/ 2293620 h 4470400"/>
              <a:gd name="connsiteX11" fmla="*/ 930167 w 9144000"/>
              <a:gd name="connsiteY11" fmla="*/ 2346173 h 4470400"/>
              <a:gd name="connsiteX12" fmla="*/ 2963917 w 9144000"/>
              <a:gd name="connsiteY12" fmla="*/ 2346173 h 4470400"/>
              <a:gd name="connsiteX13" fmla="*/ 3016469 w 9144000"/>
              <a:gd name="connsiteY13" fmla="*/ 2293620 h 4470400"/>
              <a:gd name="connsiteX14" fmla="*/ 3016469 w 9144000"/>
              <a:gd name="connsiteY14" fmla="*/ 2083414 h 4470400"/>
              <a:gd name="connsiteX15" fmla="*/ 2963917 w 9144000"/>
              <a:gd name="connsiteY15" fmla="*/ 2030861 h 4470400"/>
              <a:gd name="connsiteX16" fmla="*/ 0 w 9144000"/>
              <a:gd name="connsiteY16" fmla="*/ 0 h 4470400"/>
              <a:gd name="connsiteX17" fmla="*/ 9144000 w 9144000"/>
              <a:gd name="connsiteY17" fmla="*/ 0 h 4470400"/>
              <a:gd name="connsiteX18" fmla="*/ 9144000 w 9144000"/>
              <a:gd name="connsiteY18" fmla="*/ 4470400 h 4470400"/>
              <a:gd name="connsiteX19" fmla="*/ 0 w 9144000"/>
              <a:gd name="connsiteY19" fmla="*/ 4470400 h 4470400"/>
              <a:gd name="connsiteX20" fmla="*/ 0 w 9144000"/>
              <a:gd name="connsiteY20" fmla="*/ 1663114 h 4470400"/>
              <a:gd name="connsiteX21" fmla="*/ 52553 w 9144000"/>
              <a:gd name="connsiteY21" fmla="*/ 1715667 h 4470400"/>
              <a:gd name="connsiteX22" fmla="*/ 1072054 w 9144000"/>
              <a:gd name="connsiteY22" fmla="*/ 1715667 h 4470400"/>
              <a:gd name="connsiteX23" fmla="*/ 1124607 w 9144000"/>
              <a:gd name="connsiteY23" fmla="*/ 1663114 h 4470400"/>
              <a:gd name="connsiteX24" fmla="*/ 1124607 w 9144000"/>
              <a:gd name="connsiteY24" fmla="*/ 1452908 h 4470400"/>
              <a:gd name="connsiteX25" fmla="*/ 1072054 w 9144000"/>
              <a:gd name="connsiteY25" fmla="*/ 1400355 h 4470400"/>
              <a:gd name="connsiteX26" fmla="*/ 52553 w 9144000"/>
              <a:gd name="connsiteY26" fmla="*/ 1400355 h 4470400"/>
              <a:gd name="connsiteX27" fmla="*/ 0 w 9144000"/>
              <a:gd name="connsiteY27" fmla="*/ 1452908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4000" h="4470400">
                <a:moveTo>
                  <a:pt x="6082863" y="2717101"/>
                </a:moveTo>
                <a:cubicBezTo>
                  <a:pt x="6053839" y="2717101"/>
                  <a:pt x="6030310" y="2740630"/>
                  <a:pt x="6030310" y="2769654"/>
                </a:cubicBezTo>
                <a:lnTo>
                  <a:pt x="6030310" y="2979860"/>
                </a:lnTo>
                <a:cubicBezTo>
                  <a:pt x="6030310" y="3008884"/>
                  <a:pt x="6053839" y="3032413"/>
                  <a:pt x="6082863" y="3032413"/>
                </a:cubicBezTo>
                <a:lnTo>
                  <a:pt x="9015247" y="3032413"/>
                </a:lnTo>
                <a:cubicBezTo>
                  <a:pt x="9044271" y="3032413"/>
                  <a:pt x="9067800" y="3008884"/>
                  <a:pt x="9067800" y="2979860"/>
                </a:cubicBezTo>
                <a:lnTo>
                  <a:pt x="9067800" y="2769654"/>
                </a:lnTo>
                <a:cubicBezTo>
                  <a:pt x="9067800" y="2740630"/>
                  <a:pt x="9044271" y="2717101"/>
                  <a:pt x="9015247" y="2717101"/>
                </a:cubicBezTo>
                <a:close/>
                <a:moveTo>
                  <a:pt x="930167" y="2030861"/>
                </a:moveTo>
                <a:cubicBezTo>
                  <a:pt x="901143" y="2030861"/>
                  <a:pt x="877614" y="2054390"/>
                  <a:pt x="877614" y="2083414"/>
                </a:cubicBezTo>
                <a:lnTo>
                  <a:pt x="877614" y="2293620"/>
                </a:lnTo>
                <a:cubicBezTo>
                  <a:pt x="877614" y="2322644"/>
                  <a:pt x="901143" y="2346173"/>
                  <a:pt x="930167" y="2346173"/>
                </a:cubicBezTo>
                <a:lnTo>
                  <a:pt x="2963917" y="2346173"/>
                </a:lnTo>
                <a:cubicBezTo>
                  <a:pt x="2992940" y="2346173"/>
                  <a:pt x="3016469" y="2322644"/>
                  <a:pt x="3016469" y="2293620"/>
                </a:cubicBezTo>
                <a:lnTo>
                  <a:pt x="3016469" y="2083414"/>
                </a:lnTo>
                <a:cubicBezTo>
                  <a:pt x="3016469" y="2054390"/>
                  <a:pt x="2992940" y="2030861"/>
                  <a:pt x="2963917" y="2030861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470400"/>
                </a:lnTo>
                <a:lnTo>
                  <a:pt x="0" y="4470400"/>
                </a:lnTo>
                <a:lnTo>
                  <a:pt x="0" y="1663114"/>
                </a:lnTo>
                <a:cubicBezTo>
                  <a:pt x="0" y="1692138"/>
                  <a:pt x="23529" y="1715667"/>
                  <a:pt x="52553" y="1715667"/>
                </a:cubicBezTo>
                <a:lnTo>
                  <a:pt x="1072054" y="1715667"/>
                </a:lnTo>
                <a:cubicBezTo>
                  <a:pt x="1101078" y="1715667"/>
                  <a:pt x="1124607" y="1692138"/>
                  <a:pt x="1124607" y="1663114"/>
                </a:cubicBezTo>
                <a:lnTo>
                  <a:pt x="1124607" y="1452908"/>
                </a:lnTo>
                <a:cubicBezTo>
                  <a:pt x="1124607" y="1423884"/>
                  <a:pt x="1101078" y="1400355"/>
                  <a:pt x="1072054" y="1400355"/>
                </a:cubicBezTo>
                <a:lnTo>
                  <a:pt x="52553" y="1400355"/>
                </a:lnTo>
                <a:cubicBezTo>
                  <a:pt x="23529" y="1400355"/>
                  <a:pt x="0" y="1423884"/>
                  <a:pt x="0" y="1452908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Web-scraping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A Big Thank You to Community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5217" y="726924"/>
            <a:ext cx="88144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2800" dirty="0" smtClean="0"/>
              <a:t>Using Google </a:t>
            </a:r>
            <a:r>
              <a:rPr lang="en-GB" altLang="zh-CN" sz="2800" dirty="0"/>
              <a:t>Chrome: Developer </a:t>
            </a:r>
            <a:r>
              <a:rPr lang="en-GB" altLang="zh-CN" sz="2800" dirty="0" smtClean="0"/>
              <a:t>Tools</a:t>
            </a:r>
            <a:endParaRPr lang="en-GB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Yahoo Finance – AAPL (Apple </a:t>
            </a:r>
            <a:r>
              <a:rPr lang="en-GB" sz="2000" dirty="0" err="1" smtClean="0"/>
              <a:t>Inc</a:t>
            </a:r>
            <a:r>
              <a:rPr lang="en-GB" sz="20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Select Company 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Right-click &gt; Inspect</a:t>
            </a: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2846" y="3806771"/>
            <a:ext cx="9067800" cy="1632058"/>
            <a:chOff x="337645" y="549046"/>
            <a:chExt cx="9067800" cy="1632058"/>
          </a:xfrm>
        </p:grpSpPr>
        <p:sp>
          <p:nvSpPr>
            <p:cNvPr id="11" name="Rounded Rectangle 10"/>
            <p:cNvSpPr/>
            <p:nvPr/>
          </p:nvSpPr>
          <p:spPr>
            <a:xfrm>
              <a:off x="337645" y="549046"/>
              <a:ext cx="1124607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215259" y="1179552"/>
              <a:ext cx="2138855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67955" y="1865792"/>
              <a:ext cx="3037490" cy="315312"/>
            </a:xfrm>
            <a:prstGeom prst="round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>
            <a:off x="1308100" y="3987800"/>
            <a:ext cx="965200" cy="30359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289300" y="4594933"/>
            <a:ext cx="2552700" cy="52858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6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Team 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Scraping Real-time Data from Yahoo Finance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Challenge Rules!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8040" y="1059057"/>
            <a:ext cx="4149761" cy="1944628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>
                <a:latin typeface="Arial Narrow" panose="020B0606020202030204" pitchFamily="34" charset="0"/>
                <a:cs typeface="Arial" panose="020B0604020202020204" pitchFamily="34" charset="0"/>
              </a:rPr>
              <a:t>Earn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 as many gold coins as possible by completing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challenges!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757212" y="1052724"/>
            <a:ext cx="4166048" cy="1933643"/>
          </a:xfrm>
          <a:prstGeom prst="roundRect">
            <a:avLst>
              <a:gd name="adj" fmla="val 48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/>
          <a:p>
            <a:r>
              <a:rPr lang="en-SG" sz="3600" b="1" u="sng" dirty="0" smtClean="0">
                <a:latin typeface="Arial Narrow" panose="020B0606020202030204" pitchFamily="34" charset="0"/>
                <a:cs typeface="Arial" panose="020B0604020202020204" pitchFamily="34" charset="0"/>
              </a:rPr>
              <a:t>Spend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 your gold </a:t>
            </a:r>
            <a:r>
              <a:rPr lang="en-SG" sz="3600" dirty="0">
                <a:latin typeface="Arial Narrow" panose="020B0606020202030204" pitchFamily="34" charset="0"/>
                <a:cs typeface="Arial" panose="020B0604020202020204" pitchFamily="34" charset="0"/>
              </a:rPr>
              <a:t>coins </a:t>
            </a:r>
            <a:r>
              <a:rPr lang="en-SG" sz="36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effectively to finish your challenges quickly!</a:t>
            </a:r>
            <a:endParaRPr lang="en-SG" sz="3600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39378" y="3500554"/>
            <a:ext cx="40838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	: Use training materials</a:t>
            </a: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1	: Seeking </a:t>
            </a:r>
            <a:r>
              <a:rPr lang="en-SG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from </a:t>
            </a: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  another sub-team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tabLst>
                <a:tab pos="1143000" algn="l"/>
              </a:tabLst>
            </a:pPr>
            <a:endParaRPr lang="en-SG" sz="20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tabLst>
                <a:tab pos="520700" algn="l"/>
                <a:tab pos="1143000" algn="l"/>
              </a:tabLst>
            </a:pPr>
            <a:r>
              <a:rPr lang="en-SG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x 2	: Ask facilitators</a:t>
            </a:r>
            <a:endParaRPr lang="en-SG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12341" y="3458427"/>
            <a:ext cx="3524660" cy="2641091"/>
            <a:chOff x="298041" y="3433027"/>
            <a:chExt cx="3524660" cy="2641091"/>
          </a:xfrm>
        </p:grpSpPr>
        <p:sp>
          <p:nvSpPr>
            <p:cNvPr id="32" name="Rectangle 31"/>
            <p:cNvSpPr/>
            <p:nvPr/>
          </p:nvSpPr>
          <p:spPr>
            <a:xfrm>
              <a:off x="298041" y="3519573"/>
              <a:ext cx="352466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2	: Challenge 1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3	: Challenge 2</a:t>
              </a: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4	: Challenge 3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tabLst>
                  <a:tab pos="520700" algn="l"/>
                  <a:tab pos="1143000" algn="l"/>
                </a:tabLst>
              </a:pPr>
              <a:r>
                <a:rPr lang="en-SG" sz="2000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	x 5	: Challenge 4</a:t>
              </a:r>
            </a:p>
            <a:p>
              <a:pPr>
                <a:tabLst>
                  <a:tab pos="520700" algn="l"/>
                  <a:tab pos="1143000" algn="l"/>
                </a:tabLst>
              </a:pPr>
              <a:endParaRPr lang="en-SG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5293000"/>
              <a:ext cx="468904" cy="46890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673009"/>
              <a:ext cx="468904" cy="46890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4053018"/>
              <a:ext cx="468904" cy="46890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330" y="3433027"/>
              <a:ext cx="468904" cy="468904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075597"/>
            <a:ext cx="468904" cy="46890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12" y="4976134"/>
            <a:ext cx="468904" cy="4689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0640" y="2986367"/>
            <a:ext cx="419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*Note: Challenges must be completed in sequence</a:t>
            </a:r>
            <a:endParaRPr lang="en-US" sz="1400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2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989138"/>
            <a:ext cx="6446838" cy="3381375"/>
          </a:xfrm>
        </p:spPr>
        <p:txBody>
          <a:bodyPr>
            <a:normAutofit fontScale="55000" lnSpcReduction="20000"/>
          </a:bodyPr>
          <a:lstStyle/>
          <a:p>
            <a:pPr marL="342900" lvl="1" indent="0">
              <a:buNone/>
            </a:pPr>
            <a:endParaRPr lang="en-SG" sz="2550" dirty="0">
              <a:latin typeface="Berlin Sans FB" panose="020E0602020502020306" pitchFamily="34" charset="0"/>
            </a:endParaRPr>
          </a:p>
          <a:p>
            <a:pPr marL="42863" indent="0">
              <a:buNone/>
            </a:pPr>
            <a:endParaRPr lang="en-SG" sz="30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endParaRPr lang="en-SG" dirty="0"/>
          </a:p>
          <a:p>
            <a:endParaRPr lang="en-SG" dirty="0" smtClean="0"/>
          </a:p>
          <a:p>
            <a:pPr marL="0" indent="0">
              <a:buNone/>
            </a:pPr>
            <a:endParaRPr lang="en-SG" dirty="0" smtClean="0"/>
          </a:p>
          <a:p>
            <a:pPr marL="342900" lvl="1" indent="0">
              <a:buNone/>
            </a:pPr>
            <a:r>
              <a:rPr lang="en-SG" dirty="0"/>
              <a:t>	</a:t>
            </a:r>
            <a:r>
              <a:rPr lang="en-SG" dirty="0" smtClean="0"/>
              <a:t>          </a:t>
            </a:r>
          </a:p>
          <a:p>
            <a:pPr marL="342900" lvl="1" indent="0">
              <a:buNone/>
            </a:pPr>
            <a:r>
              <a:rPr lang="en-SG" dirty="0" smtClean="0"/>
              <a:t>                             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951356"/>
            <a:ext cx="9143999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Pitch</a:t>
            </a:r>
            <a:endParaRPr lang="en-SG" sz="14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Salesman</a:t>
            </a:r>
            <a:endParaRPr lang="en-SG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the Most Outstanding Pitch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(By Popularity)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dirty="0" smtClean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SG" sz="1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</a:t>
            </a:r>
            <a:r>
              <a:rPr lang="en-SG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Masters</a:t>
            </a:r>
            <a:r>
              <a:rPr lang="en-SG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with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of 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Team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Techie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Buddies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</a:t>
            </a:r>
            <a:r>
              <a:rPr lang="en-SG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 coins</a:t>
            </a:r>
            <a:endParaRPr lang="en-SG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SG" sz="24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SG" sz="1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Participant in the Group</a:t>
            </a:r>
          </a:p>
          <a:p>
            <a:pPr algn="ctr"/>
            <a:r>
              <a:rPr lang="en-SG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SG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</a:t>
            </a:r>
          </a:p>
          <a:p>
            <a:pPr algn="ctr"/>
            <a:r>
              <a:rPr lang="en-SG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Outstanding Participant in the Group</a:t>
            </a:r>
          </a:p>
          <a:p>
            <a:pPr algn="ctr"/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(Decided by TD Emcees and </a:t>
            </a:r>
            <a:r>
              <a:rPr lang="en-SG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 </a:t>
            </a:r>
            <a:r>
              <a:rPr lang="en-SG" sz="11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Masters)</a:t>
            </a:r>
            <a:endParaRPr lang="en-SG" sz="11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Prizes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52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79875"/>
            <a:ext cx="9144000" cy="60305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Aim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5100" y="1206359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Basic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Introduction </a:t>
            </a:r>
          </a:p>
          <a:p>
            <a:r>
              <a:rPr lang="en-SG" sz="40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To Coding</a:t>
            </a:r>
          </a:p>
          <a:p>
            <a:endParaRPr lang="en-SG" sz="32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Basic Python </a:t>
            </a:r>
          </a:p>
          <a:p>
            <a:r>
              <a:rPr lang="en-SG" sz="3200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- Web scraping</a:t>
            </a:r>
            <a:endParaRPr lang="en-US" sz="3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109065" y="1175726"/>
            <a:ext cx="2857500" cy="4878725"/>
          </a:xfrm>
          <a:prstGeom prst="roundRect">
            <a:avLst>
              <a:gd name="adj" fmla="val 482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0" rtlCol="0" anchor="t" anchorCtr="0"/>
          <a:lstStyle/>
          <a:p>
            <a:pPr algn="r"/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Get to </a:t>
            </a:r>
            <a:endParaRPr lang="en-SG" sz="4800" b="1" dirty="0" smtClean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Know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One </a:t>
            </a:r>
          </a:p>
          <a:p>
            <a:pPr algn="r"/>
            <a:r>
              <a:rPr lang="en-SG" sz="4800" b="1" dirty="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Another </a:t>
            </a:r>
            <a:r>
              <a:rPr lang="en-SG" sz="4800" b="1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Better</a:t>
            </a:r>
            <a:endParaRPr lang="en-US" sz="48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66064" y="1206358"/>
            <a:ext cx="2552302" cy="4512361"/>
            <a:chOff x="6388830" y="1523860"/>
            <a:chExt cx="2552302" cy="45123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388830" y="1523860"/>
              <a:ext cx="25523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2800" b="1" dirty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Most Importantly</a:t>
              </a:r>
              <a:endParaRPr lang="en-US" sz="28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3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9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: Integrated Python/</a:t>
            </a:r>
            <a:r>
              <a:rPr lang="en-US" dirty="0" err="1" smtClean="0"/>
              <a:t>Rebot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855" t="-4499" r="10527" b="12653"/>
          <a:stretch/>
        </p:blipFill>
        <p:spPr>
          <a:xfrm>
            <a:off x="-12701" y="635000"/>
            <a:ext cx="9169401" cy="6223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51690" y="2237795"/>
            <a:ext cx="1315360" cy="40120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0542" y="1836587"/>
            <a:ext cx="4424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Click on </a:t>
            </a:r>
            <a:r>
              <a:rPr lang="en-US" sz="3200" b="1" dirty="0" err="1" smtClean="0">
                <a:solidFill>
                  <a:srgbClr val="FF0000"/>
                </a:solidFill>
              </a:rPr>
              <a:t>challenge.ipynb</a:t>
            </a:r>
            <a:r>
              <a:rPr lang="en-US" sz="3200" b="1" dirty="0">
                <a:solidFill>
                  <a:srgbClr val="FF0000"/>
                </a:solidFill>
              </a:rPr>
              <a:t/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 smtClean="0">
                <a:solidFill>
                  <a:srgbClr val="FF0000"/>
                </a:solidFill>
              </a:rPr>
              <a:t>to start the challenge!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61392" y="2209800"/>
            <a:ext cx="554808" cy="4572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3205" y="3339361"/>
            <a:ext cx="8076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Teams of 3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Complete challenges in sequence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smtClean="0"/>
              <a:t>Challenge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4" y="614855"/>
            <a:ext cx="7630510" cy="624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4" y="3351402"/>
            <a:ext cx="1472078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</a:t>
            </a:r>
            <a:r>
              <a:rPr lang="en-GB" sz="1350" dirty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77068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</a:t>
            </a:r>
            <a:r>
              <a:rPr lang="en-GB" sz="1350" dirty="0" smtClean="0">
                <a:solidFill>
                  <a:srgbClr val="FF0000"/>
                </a:solidFill>
              </a:rPr>
              <a:t>CLASS</a:t>
            </a:r>
            <a:r>
              <a:rPr lang="en-GB" sz="135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=“Text”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GB" sz="1350" dirty="0" smtClean="0"/>
              <a:t>Hello </a:t>
            </a:r>
            <a:r>
              <a:rPr lang="en-GB" sz="1350" dirty="0"/>
              <a:t>World</a:t>
            </a:r>
            <a:r>
              <a:rPr lang="en-GB" sz="1350" dirty="0" smtClean="0"/>
              <a:t>!</a:t>
            </a:r>
            <a:br>
              <a:rPr lang="en-GB" sz="1350" dirty="0" smtClean="0"/>
            </a:b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HTML </a:t>
            </a:r>
            <a:r>
              <a:rPr lang="en-GB" sz="1350" b="1" dirty="0" smtClean="0"/>
              <a:t>- RAW CODE</a:t>
            </a:r>
            <a:endParaRPr lang="en-GB" sz="1350" b="1" dirty="0"/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CODE </a:t>
            </a:r>
            <a:r>
              <a:rPr lang="en-GB" sz="1350" b="1" dirty="0"/>
              <a:t>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Hints &amp; Recap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8100000">
            <a:off x="7925090" y="3849038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750117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of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</a:t>
            </a:r>
            <a:r>
              <a:rPr lang="en-GB" sz="1600" dirty="0" smtClean="0">
                <a:solidFill>
                  <a:schemeClr val="bg1"/>
                </a:solidFill>
              </a:rPr>
              <a:t>basic building blocks needed used </a:t>
            </a:r>
            <a:r>
              <a:rPr lang="en-GB" sz="1600" dirty="0">
                <a:solidFill>
                  <a:schemeClr val="bg1"/>
                </a:solidFill>
              </a:rPr>
              <a:t>to build basic </a:t>
            </a:r>
            <a:r>
              <a:rPr lang="en-GB" sz="1600" dirty="0" smtClean="0">
                <a:solidFill>
                  <a:schemeClr val="bg1"/>
                </a:solidFill>
              </a:rPr>
              <a:t>to complex websites</a:t>
            </a:r>
            <a:r>
              <a:rPr lang="en-GB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Container (HTML</a:t>
            </a:r>
            <a:r>
              <a:rPr lang="en-GB" sz="1350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HTML - NESTED CONTAINERS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 smtClean="0"/>
              <a:t>html.search</a:t>
            </a:r>
            <a:r>
              <a:rPr lang="en-GB" sz="2800" dirty="0" smtClean="0"/>
              <a:t>("</a:t>
            </a:r>
            <a:r>
              <a:rPr lang="en-GB" sz="2800" dirty="0" smtClean="0">
                <a:solidFill>
                  <a:srgbClr val="00B050"/>
                </a:solidFill>
              </a:rPr>
              <a:t>p</a:t>
            </a:r>
            <a:r>
              <a:rPr lang="en-GB" sz="2800" dirty="0" smtClean="0"/>
              <a:t>", "</a:t>
            </a:r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 smtClean="0"/>
              <a:t>", </a:t>
            </a:r>
            <a:r>
              <a:rPr lang="en-GB" sz="2800" dirty="0"/>
              <a:t>"text</a:t>
            </a:r>
            <a:r>
              <a:rPr lang="en-GB" sz="2800" dirty="0" smtClean="0"/>
              <a:t>")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8546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A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h1</a:t>
            </a:r>
            <a:r>
              <a:rPr lang="en-GB" sz="2800" dirty="0" smtClean="0"/>
              <a:t>", </a:t>
            </a:r>
            <a:r>
              <a:rPr lang="en-GB" sz="2800" dirty="0"/>
              <a:t>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", </a:t>
            </a:r>
            <a:r>
              <a:rPr lang="en-GB" sz="2800" dirty="0" smtClean="0"/>
              <a:t>"</a:t>
            </a:r>
            <a:r>
              <a:rPr lang="en-GB" sz="2800" dirty="0"/>
              <a:t>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</a:t>
            </a:r>
            <a:r>
              <a:rPr lang="en-GB" sz="2800" dirty="0" smtClean="0"/>
              <a:t>)")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data = </a:t>
            </a:r>
            <a:r>
              <a:rPr lang="en-GB" sz="2800" dirty="0" err="1"/>
              <a:t>html.search</a:t>
            </a:r>
            <a:r>
              <a:rPr lang="en-GB" sz="2800" dirty="0"/>
              <a:t>(“</a:t>
            </a:r>
            <a:r>
              <a:rPr lang="en-GB" sz="2800" dirty="0">
                <a:solidFill>
                  <a:srgbClr val="00B050"/>
                </a:solidFill>
              </a:rPr>
              <a:t>h1</a:t>
            </a:r>
            <a:r>
              <a:rPr lang="en-GB" sz="2800" dirty="0"/>
              <a:t>", </a:t>
            </a:r>
            <a:r>
              <a:rPr lang="en-GB" sz="2800" dirty="0" smtClean="0"/>
              <a:t>“</a:t>
            </a:r>
            <a:r>
              <a:rPr lang="en-GB" sz="2800" dirty="0" smtClean="0">
                <a:solidFill>
                  <a:srgbClr val="FF0000"/>
                </a:solidFill>
              </a:rPr>
              <a:t>data-test</a:t>
            </a:r>
            <a:r>
              <a:rPr lang="en-GB" sz="2800" dirty="0" smtClean="0"/>
              <a:t>", "</a:t>
            </a:r>
            <a:r>
              <a:rPr lang="en-GB" sz="2800" dirty="0"/>
              <a:t> </a:t>
            </a:r>
            <a:r>
              <a:rPr lang="en-GB" sz="2800" dirty="0" smtClean="0"/>
              <a:t>BETA-value")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 B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838058"/>
            <a:ext cx="9144000" cy="4880661"/>
            <a:chOff x="3022766" y="1155560"/>
            <a:chExt cx="9144000" cy="48806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0126" r="8902"/>
            <a:stretch/>
          </p:blipFill>
          <p:spPr>
            <a:xfrm>
              <a:off x="6388830" y="2290869"/>
              <a:ext cx="2552302" cy="374535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022766" y="1155560"/>
              <a:ext cx="9144000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SG" sz="4400" b="1" dirty="0" smtClean="0">
                  <a:solidFill>
                    <a:srgbClr val="FFC000"/>
                  </a:solidFill>
                  <a:latin typeface="Arial Narrow" panose="020B0606020202030204" pitchFamily="34" charset="0"/>
                  <a:cs typeface="Arial" panose="020B0604020202020204" pitchFamily="34" charset="0"/>
                </a:rPr>
                <a:t>Good Luck!</a:t>
              </a:r>
              <a:endParaRPr lang="en-US" sz="4400" b="1" dirty="0">
                <a:solidFill>
                  <a:srgbClr val="FFC00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78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62344" y="3981655"/>
            <a:ext cx="4088524" cy="2829869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3</a:t>
            </a:r>
            <a:endParaRPr lang="en-US" sz="4800" b="1" dirty="0"/>
          </a:p>
          <a:p>
            <a:pPr marL="0" lvl="1"/>
            <a:r>
              <a:rPr lang="en-US" sz="2000" dirty="0"/>
              <a:t>Give a recommendation if the following conditions are </a:t>
            </a:r>
            <a:r>
              <a:rPr lang="en-US" sz="2000" dirty="0" smtClean="0"/>
              <a:t>satisfied: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&gt;= 1.5 – “RISKY”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sv-SE" sz="2000" dirty="0"/>
              <a:t>Beta &lt; 1.5 – “SAFE</a:t>
            </a:r>
            <a:r>
              <a:rPr lang="sv-SE" sz="2000" dirty="0" smtClean="0"/>
              <a:t>”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sv-SE" sz="2000" dirty="0"/>
          </a:p>
        </p:txBody>
      </p:sp>
      <p:sp>
        <p:nvSpPr>
          <p:cNvPr id="27" name="Rounded Rectangle 26"/>
          <p:cNvSpPr/>
          <p:nvPr/>
        </p:nvSpPr>
        <p:spPr>
          <a:xfrm>
            <a:off x="1769731" y="6162731"/>
            <a:ext cx="2376290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771040" y="3981656"/>
            <a:ext cx="4088524" cy="2829868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4</a:t>
            </a:r>
            <a:endParaRPr lang="en-US" sz="4800" b="1" dirty="0"/>
          </a:p>
          <a:p>
            <a:pPr marL="0" lvl="1"/>
            <a:r>
              <a:rPr lang="en-US" sz="2000" dirty="0"/>
              <a:t>Get the latest news </a:t>
            </a:r>
            <a:r>
              <a:rPr lang="en-US" sz="2000" dirty="0" smtClean="0"/>
              <a:t>headline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461982" y="6143804"/>
            <a:ext cx="309899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4769463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2</a:t>
            </a:r>
          </a:p>
          <a:p>
            <a:pPr marL="0" lvl="1"/>
            <a:r>
              <a:rPr lang="en-US" sz="2000" dirty="0" smtClean="0"/>
              <a:t>Get the following stock indicators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Beta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PE Ratio (TTM)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/>
              <a:t>EPS (TTM)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680641" y="3144216"/>
            <a:ext cx="1895123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362344" y="1304050"/>
            <a:ext cx="4088524" cy="2417396"/>
          </a:xfrm>
          <a:prstGeom prst="roundRect">
            <a:avLst>
              <a:gd name="adj" fmla="val 6322"/>
            </a:avLst>
          </a:prstGeom>
          <a:solidFill>
            <a:srgbClr val="006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4800" b="1" dirty="0"/>
              <a:t>Challenge </a:t>
            </a:r>
            <a:r>
              <a:rPr lang="en-US" sz="4800" b="1" dirty="0" smtClean="0"/>
              <a:t>1</a:t>
            </a:r>
            <a:endParaRPr lang="en-US" sz="4800" b="1" dirty="0"/>
          </a:p>
          <a:p>
            <a:pPr marL="0" lvl="1"/>
            <a:r>
              <a:rPr lang="en-US" sz="2000" dirty="0"/>
              <a:t>Get the following </a:t>
            </a:r>
            <a:r>
              <a:rPr lang="en-US" sz="2000" dirty="0" smtClean="0"/>
              <a:t>information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Company Name</a:t>
            </a:r>
            <a:endParaRPr lang="en-US" sz="2000" dirty="0"/>
          </a:p>
          <a:p>
            <a:pPr marL="461963" lvl="1" indent="-236538">
              <a:buFont typeface="Arial" panose="020B0604020202020204" pitchFamily="34" charset="0"/>
              <a:buChar char="•"/>
            </a:pPr>
            <a:r>
              <a:rPr lang="en-US" sz="2000" dirty="0" smtClean="0"/>
              <a:t>Ticker Price</a:t>
            </a:r>
          </a:p>
          <a:p>
            <a:pPr marL="461963" lvl="1" indent="-236538">
              <a:buFont typeface="Arial" panose="020B0604020202020204" pitchFamily="34" charset="0"/>
              <a:buChar char="•"/>
            </a:pPr>
            <a:endParaRPr lang="en-SG" sz="2000" dirty="0"/>
          </a:p>
          <a:p>
            <a:pPr marL="225425" lvl="1"/>
            <a:r>
              <a:rPr lang="en-SG" sz="2000" dirty="0" smtClean="0"/>
              <a:t>            </a:t>
            </a:r>
            <a:endParaRPr lang="en-US" sz="2000" dirty="0"/>
          </a:p>
        </p:txBody>
      </p:sp>
      <p:sp>
        <p:nvSpPr>
          <p:cNvPr id="4" name="Rounded Rectangle 3"/>
          <p:cNvSpPr/>
          <p:nvPr/>
        </p:nvSpPr>
        <p:spPr>
          <a:xfrm>
            <a:off x="2906246" y="3144216"/>
            <a:ext cx="1239775" cy="51338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Challenge Round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84694" y="793337"/>
            <a:ext cx="4959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bg2">
                    <a:lumMod val="50000"/>
                  </a:schemeClr>
                </a:solidFill>
              </a:rPr>
              <a:t>*Your team must complete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challenges in sequence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47" y="3148195"/>
            <a:ext cx="468904" cy="4689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394" y="3148195"/>
            <a:ext cx="468904" cy="468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390" y="3144216"/>
            <a:ext cx="468904" cy="4689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437" y="3144216"/>
            <a:ext cx="468904" cy="4689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18" y="3144216"/>
            <a:ext cx="468904" cy="4689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29" y="6164600"/>
            <a:ext cx="468904" cy="4689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76" y="6166096"/>
            <a:ext cx="468904" cy="4689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403" y="6164600"/>
            <a:ext cx="468904" cy="4689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30" y="6164600"/>
            <a:ext cx="468904" cy="4689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42" y="6162731"/>
            <a:ext cx="468904" cy="4689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72" y="6154274"/>
            <a:ext cx="468904" cy="4689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248" y="6143804"/>
            <a:ext cx="468904" cy="4689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272" y="6143804"/>
            <a:ext cx="468904" cy="4689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22" y="6143804"/>
            <a:ext cx="468904" cy="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82808"/>
          <a:stretch/>
        </p:blipFill>
        <p:spPr>
          <a:xfrm>
            <a:off x="0" y="0"/>
            <a:ext cx="9143999" cy="6880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32" r="5514" b="1439"/>
          <a:stretch/>
        </p:blipFill>
        <p:spPr>
          <a:xfrm>
            <a:off x="274477" y="555899"/>
            <a:ext cx="8595044" cy="5023006"/>
          </a:xfrm>
          <a:prstGeom prst="rect">
            <a:avLst/>
          </a:prstGeom>
        </p:spPr>
      </p:pic>
      <p:pic>
        <p:nvPicPr>
          <p:cNvPr id="8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56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1189" y="1141323"/>
            <a:ext cx="4028411" cy="31972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Appetiser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11:15-11:30 - Introduction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11:30-12:30 - Baby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12:30-1:00 - Lunch Break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0" y="179875"/>
            <a:ext cx="9144000" cy="603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7651" y="3878490"/>
            <a:ext cx="7823898" cy="2449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Dessert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4:30-5:15 – Idea Generation and Pitch preparation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5:15-5:30 – Move to 38 Auditorium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5:30-6:15 – Pitch, Awards and Closing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767246" y="1100433"/>
            <a:ext cx="4028411" cy="3197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Main Course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1:00-1:30 – Say Hello to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1:30-2:30 – Taming the Python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2:30-4:00 – </a:t>
            </a:r>
            <a:r>
              <a:rPr lang="en-SG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Rebot</a:t>
            </a:r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Challenge </a:t>
            </a:r>
          </a:p>
          <a:p>
            <a:r>
              <a:rPr lang="en-SG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4:00-4:30 – Short Break</a:t>
            </a:r>
          </a:p>
          <a:p>
            <a:endParaRPr lang="en-SG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7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CodeCombat.com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Resources</a:t>
            </a:r>
            <a:endParaRPr lang="en-SG" dirty="0"/>
          </a:p>
        </p:txBody>
      </p:sp>
      <p:pic>
        <p:nvPicPr>
          <p:cNvPr id="1026" name="Picture 2" descr="Image result for codecomb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9"/>
            <a:ext cx="9144000" cy="53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CodeCombat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is a fun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browser-based coding game that teaches programming. In order to advance through the game's levels, players must prove their knowledge by writing code. </a:t>
            </a:r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Scratch.mit.edu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Resources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Scratch was created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by MIT to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help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people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learn to think creatively, reason systematically and work collaboratively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 You can use it to create and publish interactive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stories, animations,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games!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scratch m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387"/>
            <a:ext cx="9144000" cy="52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Pitch Perfect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TextBox 3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2 Teams merge into 1 Big Team (6 people)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In your big teams, in the next 10 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mins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, think of </a:t>
            </a:r>
            <a:r>
              <a:rPr lang="en-GB" sz="2800" b="1" u="sng" dirty="0" smtClean="0">
                <a:solidFill>
                  <a:schemeClr val="bg1">
                    <a:lumMod val="50000"/>
                  </a:schemeClr>
                </a:solidFill>
              </a:rPr>
              <a:t>any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data &amp; tech idea that you want to sell to the rest. 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may or may not be directly related to your work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idea to automate or improve efficiency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It could be an enhancement to an existing product (</a:t>
            </a:r>
            <a:r>
              <a:rPr lang="en-GB" sz="2800" dirty="0" err="1" smtClean="0">
                <a:solidFill>
                  <a:schemeClr val="bg1">
                    <a:lumMod val="50000"/>
                  </a:schemeClr>
                </a:solidFill>
              </a:rPr>
              <a:t>eg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: Tableau dashboard, REKI)</a:t>
            </a:r>
          </a:p>
          <a:p>
            <a:pPr marL="914400" lvl="1" indent="-457200">
              <a:buFont typeface="Calibri" panose="020F0502020204030204" pitchFamily="34" charset="0"/>
              <a:buChar char="⁻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Free format – Do a Skit? Flip Charts? Just Talk?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Each team will be given 3 minutes to present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Sell Your Idea 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0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2112" y="1003300"/>
            <a:ext cx="8521700" cy="54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Finally, pick 2 teams to represent your group in the final round in 38</a:t>
            </a:r>
            <a:r>
              <a:rPr lang="en-GB" sz="2800" baseline="30000" dirty="0" smtClean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 Auditorium.</a:t>
            </a:r>
          </a:p>
          <a:p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Pick 2 teams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826" y="2459400"/>
            <a:ext cx="4278272" cy="33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r="14479"/>
          <a:stretch/>
        </p:blipFill>
        <p:spPr>
          <a:xfrm>
            <a:off x="-25400" y="0"/>
            <a:ext cx="919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 Ready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9134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7869</TotalTime>
  <Words>2991</Words>
  <Application>Microsoft Office PowerPoint</Application>
  <PresentationFormat>On-screen Show (4:3)</PresentationFormat>
  <Paragraphs>738</Paragraphs>
  <Slides>75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等线</vt:lpstr>
      <vt:lpstr>等线 Light</vt:lpstr>
      <vt:lpstr>Arial</vt:lpstr>
      <vt:lpstr>Arial Black</vt:lpstr>
      <vt:lpstr>Arial Narrow</vt:lpstr>
      <vt:lpstr>Berlin Sans FB</vt:lpstr>
      <vt:lpstr>Calibri</vt:lpstr>
      <vt:lpstr>Segoe UI</vt:lpstr>
      <vt:lpstr>Segoe UI Semilight</vt:lpstr>
      <vt:lpstr>Wingdings</vt:lpstr>
      <vt:lpstr>Office Theme</vt:lpstr>
      <vt:lpstr>Code Challenge  GIC ISPVMF Global Retreat 2017</vt:lpstr>
      <vt:lpstr>Yup, Everyone Can Code!</vt:lpstr>
      <vt:lpstr>PowerPoint Presentation</vt:lpstr>
      <vt:lpstr>So, Guess Who Wrote This?</vt:lpstr>
      <vt:lpstr>PowerPoint Presentation</vt:lpstr>
      <vt:lpstr>Aim</vt:lpstr>
      <vt:lpstr>PowerPoint Presentation</vt:lpstr>
      <vt:lpstr>Get Ready!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REPL: Basic Online Python Editor</vt:lpstr>
      <vt:lpstr>REPL: Basic Online Python Editor</vt:lpstr>
      <vt:lpstr>REPL: Basic Online Python Editor</vt:lpstr>
      <vt:lpstr>Real Code! Step-by-Step</vt:lpstr>
      <vt:lpstr>Hey wait, isn’t this familiar?</vt:lpstr>
      <vt:lpstr>Logical Design &gt;&gt; Code</vt:lpstr>
      <vt:lpstr>Golden Quotes</vt:lpstr>
      <vt:lpstr>Lunch-Break</vt:lpstr>
      <vt:lpstr>Step 1: Install Telegram</vt:lpstr>
      <vt:lpstr>Step 2: Register Account</vt:lpstr>
      <vt:lpstr>Step 3: Add @ISPVMF_ReBot</vt:lpstr>
      <vt:lpstr>Rebot</vt:lpstr>
      <vt:lpstr>PowerPoint Presentation</vt:lpstr>
      <vt:lpstr>Choose an identity (alphanumeric)</vt:lpstr>
      <vt:lpstr>Jupyter: Integrated Python/Rebot</vt:lpstr>
      <vt:lpstr>Jupyter: Integrated Python Editor</vt:lpstr>
      <vt:lpstr>Let the Magic Happen</vt:lpstr>
      <vt:lpstr>How does Rebot work?</vt:lpstr>
      <vt:lpstr>Web-scraping</vt:lpstr>
      <vt:lpstr>PowerPoint Presentation</vt:lpstr>
      <vt:lpstr>What is HTML?</vt:lpstr>
      <vt:lpstr>Word Doc vs HTML Doc</vt:lpstr>
      <vt:lpstr>Word Doc vs HTML Doc</vt:lpstr>
      <vt:lpstr>HTML - Code Visualization</vt:lpstr>
      <vt:lpstr>Word Doc vs HTML Doc</vt:lpstr>
      <vt:lpstr>Word Doc vs HTML Doc</vt:lpstr>
      <vt:lpstr>Think of Tags as Containers</vt:lpstr>
      <vt:lpstr>So many types of HTML tags…</vt:lpstr>
      <vt:lpstr>Useful Tags for Today</vt:lpstr>
      <vt:lpstr>PowerPoint Presentation</vt:lpstr>
      <vt:lpstr>Let’s Give it a Try</vt:lpstr>
      <vt:lpstr>Let’s Give it a Try</vt:lpstr>
      <vt:lpstr>Let’s Give it a Try</vt:lpstr>
      <vt:lpstr>Let’s Give it a Try</vt:lpstr>
      <vt:lpstr>Often, its not so easy.. </vt:lpstr>
      <vt:lpstr>Often, its not so easy.. </vt:lpstr>
      <vt:lpstr>Nesting of Data</vt:lpstr>
      <vt:lpstr>Nesting of Data: Example Yahoo</vt:lpstr>
      <vt:lpstr>A Big Thank You to Community</vt:lpstr>
      <vt:lpstr>Team Challenge</vt:lpstr>
      <vt:lpstr>PowerPoint Presentation</vt:lpstr>
      <vt:lpstr>PowerPoint Presentation</vt:lpstr>
      <vt:lpstr>PowerPoint Presentation</vt:lpstr>
      <vt:lpstr>Jupyter: Integrated Python/Rebot</vt:lpstr>
      <vt:lpstr>Instructions</vt:lpstr>
      <vt:lpstr>Hints &amp; Recap</vt:lpstr>
      <vt:lpstr>Hint A</vt:lpstr>
      <vt:lpstr>Hint B</vt:lpstr>
      <vt:lpstr>PowerPoint Presentation</vt:lpstr>
      <vt:lpstr>Team Challenge Round</vt:lpstr>
      <vt:lpstr>Resources</vt:lpstr>
      <vt:lpstr>PowerPoint Presentation</vt:lpstr>
      <vt:lpstr>CodeCombat.com</vt:lpstr>
      <vt:lpstr>Scratch.mit.edu</vt:lpstr>
      <vt:lpstr>Pitch Perfect</vt:lpstr>
      <vt:lpstr>Sell Your Idea !</vt:lpstr>
      <vt:lpstr>Pick 2 teams</vt:lpstr>
      <vt:lpstr>PowerPoint Presentation</vt:lpstr>
    </vt:vector>
  </TitlesOfParts>
  <Company>GIC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 Wi-Meng</cp:lastModifiedBy>
  <cp:revision>971</cp:revision>
  <dcterms:created xsi:type="dcterms:W3CDTF">2017-04-25T09:51:32Z</dcterms:created>
  <dcterms:modified xsi:type="dcterms:W3CDTF">2017-11-15T07:25:38Z</dcterms:modified>
</cp:coreProperties>
</file>